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0" r:id="rId4"/>
    <p:sldId id="261" r:id="rId5"/>
    <p:sldId id="262" r:id="rId6"/>
    <p:sldId id="263" r:id="rId7"/>
    <p:sldId id="264" r:id="rId8"/>
    <p:sldId id="265" r:id="rId9"/>
    <p:sldId id="268" r:id="rId10"/>
    <p:sldId id="266" r:id="rId11"/>
    <p:sldId id="269" r:id="rId12"/>
    <p:sldId id="267"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C60BAE-F36F-486A-AFC9-59ABB1359790}" type="doc">
      <dgm:prSet loTypeId="urn:microsoft.com/office/officeart/2005/8/layout/pyramid2" loCatId="list" qsTypeId="urn:microsoft.com/office/officeart/2005/8/quickstyle/3d5" qsCatId="3D" csTypeId="urn:microsoft.com/office/officeart/2005/8/colors/accent2_5" csCatId="accent2" phldr="1"/>
      <dgm:spPr/>
    </dgm:pt>
    <dgm:pt modelId="{6C3ADC9D-3943-4595-8C47-5D39F40239F3}">
      <dgm:prSet phldrT="[Text]"/>
      <dgm:spPr/>
      <dgm:t>
        <a:bodyPr/>
        <a:lstStyle/>
        <a:p>
          <a:r>
            <a:rPr lang="en-AU" dirty="0" smtClean="0"/>
            <a:t>Secondary consumer</a:t>
          </a:r>
          <a:endParaRPr lang="en-AU" dirty="0"/>
        </a:p>
      </dgm:t>
    </dgm:pt>
    <dgm:pt modelId="{F000E124-E47F-4C18-89B8-1DD7A375858B}" type="parTrans" cxnId="{42DAEA73-7E0B-4CE8-A000-604FB94F2C9B}">
      <dgm:prSet/>
      <dgm:spPr/>
      <dgm:t>
        <a:bodyPr/>
        <a:lstStyle/>
        <a:p>
          <a:endParaRPr lang="en-AU"/>
        </a:p>
      </dgm:t>
    </dgm:pt>
    <dgm:pt modelId="{2A783B1F-45AD-4519-982A-EC4F2F9BCB4C}" type="sibTrans" cxnId="{42DAEA73-7E0B-4CE8-A000-604FB94F2C9B}">
      <dgm:prSet/>
      <dgm:spPr/>
      <dgm:t>
        <a:bodyPr/>
        <a:lstStyle/>
        <a:p>
          <a:endParaRPr lang="en-AU"/>
        </a:p>
      </dgm:t>
    </dgm:pt>
    <dgm:pt modelId="{B0140D23-C096-4728-AD45-4C7A6377ED1C}">
      <dgm:prSet phldrT="[Text]"/>
      <dgm:spPr/>
      <dgm:t>
        <a:bodyPr/>
        <a:lstStyle/>
        <a:p>
          <a:r>
            <a:rPr lang="en-AU" dirty="0" smtClean="0"/>
            <a:t>Primary consumer</a:t>
          </a:r>
          <a:endParaRPr lang="en-AU" dirty="0"/>
        </a:p>
      </dgm:t>
    </dgm:pt>
    <dgm:pt modelId="{5A4C1922-0750-4C39-ACDF-709267221F5A}" type="parTrans" cxnId="{C7084853-9D2C-4357-B1C7-32BF87BC93CF}">
      <dgm:prSet/>
      <dgm:spPr/>
      <dgm:t>
        <a:bodyPr/>
        <a:lstStyle/>
        <a:p>
          <a:endParaRPr lang="en-AU"/>
        </a:p>
      </dgm:t>
    </dgm:pt>
    <dgm:pt modelId="{932E6105-DEBB-4B1D-8E5F-AE0210DC18EB}" type="sibTrans" cxnId="{C7084853-9D2C-4357-B1C7-32BF87BC93CF}">
      <dgm:prSet/>
      <dgm:spPr/>
      <dgm:t>
        <a:bodyPr/>
        <a:lstStyle/>
        <a:p>
          <a:endParaRPr lang="en-AU"/>
        </a:p>
      </dgm:t>
    </dgm:pt>
    <dgm:pt modelId="{63ED638C-6904-4FA9-B3DA-1DC386592FB7}">
      <dgm:prSet phldrT="[Text]"/>
      <dgm:spPr/>
      <dgm:t>
        <a:bodyPr/>
        <a:lstStyle/>
        <a:p>
          <a:r>
            <a:rPr lang="en-AU" dirty="0" smtClean="0"/>
            <a:t>Producer</a:t>
          </a:r>
          <a:endParaRPr lang="en-AU" dirty="0"/>
        </a:p>
      </dgm:t>
    </dgm:pt>
    <dgm:pt modelId="{62413421-C91B-4648-8E5D-BABA0672E1A7}" type="parTrans" cxnId="{10AFD7EF-9D5C-4CB8-9894-FFCA07FAB5BF}">
      <dgm:prSet/>
      <dgm:spPr/>
      <dgm:t>
        <a:bodyPr/>
        <a:lstStyle/>
        <a:p>
          <a:endParaRPr lang="en-AU"/>
        </a:p>
      </dgm:t>
    </dgm:pt>
    <dgm:pt modelId="{7F9D3232-F4CA-445F-9639-E934F94265AC}" type="sibTrans" cxnId="{10AFD7EF-9D5C-4CB8-9894-FFCA07FAB5BF}">
      <dgm:prSet/>
      <dgm:spPr/>
      <dgm:t>
        <a:bodyPr/>
        <a:lstStyle/>
        <a:p>
          <a:endParaRPr lang="en-AU"/>
        </a:p>
      </dgm:t>
    </dgm:pt>
    <dgm:pt modelId="{854153AF-6DB4-49B8-93F0-8006F2A02057}" type="pres">
      <dgm:prSet presAssocID="{B0C60BAE-F36F-486A-AFC9-59ABB1359790}" presName="compositeShape" presStyleCnt="0">
        <dgm:presLayoutVars>
          <dgm:dir/>
          <dgm:resizeHandles/>
        </dgm:presLayoutVars>
      </dgm:prSet>
      <dgm:spPr/>
    </dgm:pt>
    <dgm:pt modelId="{61431669-FDDD-44AB-AF65-9EE124E90239}" type="pres">
      <dgm:prSet presAssocID="{B0C60BAE-F36F-486A-AFC9-59ABB1359790}" presName="pyramid" presStyleLbl="node1" presStyleIdx="0" presStyleCnt="1" custLinFactNeighborX="43616" custLinFactNeighborY="28738"/>
      <dgm:spPr/>
    </dgm:pt>
    <dgm:pt modelId="{5211C45D-18A6-4807-80E7-F3D1BBC8F307}" type="pres">
      <dgm:prSet presAssocID="{B0C60BAE-F36F-486A-AFC9-59ABB1359790}" presName="theList" presStyleCnt="0"/>
      <dgm:spPr/>
    </dgm:pt>
    <dgm:pt modelId="{6C113169-E7F4-4E51-9849-E74B9C5863F8}" type="pres">
      <dgm:prSet presAssocID="{6C3ADC9D-3943-4595-8C47-5D39F40239F3}" presName="aNode" presStyleLbl="fgAcc1" presStyleIdx="0" presStyleCnt="3">
        <dgm:presLayoutVars>
          <dgm:bulletEnabled val="1"/>
        </dgm:presLayoutVars>
      </dgm:prSet>
      <dgm:spPr/>
      <dgm:t>
        <a:bodyPr/>
        <a:lstStyle/>
        <a:p>
          <a:endParaRPr lang="en-AU"/>
        </a:p>
      </dgm:t>
    </dgm:pt>
    <dgm:pt modelId="{3F47944B-A9BB-4809-A2C2-12EE4EFAA7C5}" type="pres">
      <dgm:prSet presAssocID="{6C3ADC9D-3943-4595-8C47-5D39F40239F3}" presName="aSpace" presStyleCnt="0"/>
      <dgm:spPr/>
    </dgm:pt>
    <dgm:pt modelId="{129F5A7D-0D69-4CDA-87DF-2429D39F52D7}" type="pres">
      <dgm:prSet presAssocID="{B0140D23-C096-4728-AD45-4C7A6377ED1C}" presName="aNode" presStyleLbl="fgAcc1" presStyleIdx="1" presStyleCnt="3">
        <dgm:presLayoutVars>
          <dgm:bulletEnabled val="1"/>
        </dgm:presLayoutVars>
      </dgm:prSet>
      <dgm:spPr/>
      <dgm:t>
        <a:bodyPr/>
        <a:lstStyle/>
        <a:p>
          <a:endParaRPr lang="en-AU"/>
        </a:p>
      </dgm:t>
    </dgm:pt>
    <dgm:pt modelId="{3917D164-694C-4D5E-A5FC-9EBBC52C2587}" type="pres">
      <dgm:prSet presAssocID="{B0140D23-C096-4728-AD45-4C7A6377ED1C}" presName="aSpace" presStyleCnt="0"/>
      <dgm:spPr/>
    </dgm:pt>
    <dgm:pt modelId="{B44B182B-FBCB-4F29-863C-7FF2525C1E11}" type="pres">
      <dgm:prSet presAssocID="{63ED638C-6904-4FA9-B3DA-1DC386592FB7}" presName="aNode" presStyleLbl="fgAcc1" presStyleIdx="2" presStyleCnt="3">
        <dgm:presLayoutVars>
          <dgm:bulletEnabled val="1"/>
        </dgm:presLayoutVars>
      </dgm:prSet>
      <dgm:spPr/>
      <dgm:t>
        <a:bodyPr/>
        <a:lstStyle/>
        <a:p>
          <a:endParaRPr lang="en-AU"/>
        </a:p>
      </dgm:t>
    </dgm:pt>
    <dgm:pt modelId="{63603D69-3BB7-409B-9411-931FF4724F2E}" type="pres">
      <dgm:prSet presAssocID="{63ED638C-6904-4FA9-B3DA-1DC386592FB7}" presName="aSpace" presStyleCnt="0"/>
      <dgm:spPr/>
    </dgm:pt>
  </dgm:ptLst>
  <dgm:cxnLst>
    <dgm:cxn modelId="{12F3C14B-752A-4B07-B41F-1A3324D7E912}" type="presOf" srcId="{6C3ADC9D-3943-4595-8C47-5D39F40239F3}" destId="{6C113169-E7F4-4E51-9849-E74B9C5863F8}" srcOrd="0" destOrd="0" presId="urn:microsoft.com/office/officeart/2005/8/layout/pyramid2"/>
    <dgm:cxn modelId="{C7084853-9D2C-4357-B1C7-32BF87BC93CF}" srcId="{B0C60BAE-F36F-486A-AFC9-59ABB1359790}" destId="{B0140D23-C096-4728-AD45-4C7A6377ED1C}" srcOrd="1" destOrd="0" parTransId="{5A4C1922-0750-4C39-ACDF-709267221F5A}" sibTransId="{932E6105-DEBB-4B1D-8E5F-AE0210DC18EB}"/>
    <dgm:cxn modelId="{F7B7BC3B-C374-42F6-94F4-ABAFE4EA12CE}" type="presOf" srcId="{B0C60BAE-F36F-486A-AFC9-59ABB1359790}" destId="{854153AF-6DB4-49B8-93F0-8006F2A02057}" srcOrd="0" destOrd="0" presId="urn:microsoft.com/office/officeart/2005/8/layout/pyramid2"/>
    <dgm:cxn modelId="{42DAEA73-7E0B-4CE8-A000-604FB94F2C9B}" srcId="{B0C60BAE-F36F-486A-AFC9-59ABB1359790}" destId="{6C3ADC9D-3943-4595-8C47-5D39F40239F3}" srcOrd="0" destOrd="0" parTransId="{F000E124-E47F-4C18-89B8-1DD7A375858B}" sibTransId="{2A783B1F-45AD-4519-982A-EC4F2F9BCB4C}"/>
    <dgm:cxn modelId="{10AFD7EF-9D5C-4CB8-9894-FFCA07FAB5BF}" srcId="{B0C60BAE-F36F-486A-AFC9-59ABB1359790}" destId="{63ED638C-6904-4FA9-B3DA-1DC386592FB7}" srcOrd="2" destOrd="0" parTransId="{62413421-C91B-4648-8E5D-BABA0672E1A7}" sibTransId="{7F9D3232-F4CA-445F-9639-E934F94265AC}"/>
    <dgm:cxn modelId="{EF1D4EE6-0FDF-4B44-A4AF-295A9379BFED}" type="presOf" srcId="{B0140D23-C096-4728-AD45-4C7A6377ED1C}" destId="{129F5A7D-0D69-4CDA-87DF-2429D39F52D7}" srcOrd="0" destOrd="0" presId="urn:microsoft.com/office/officeart/2005/8/layout/pyramid2"/>
    <dgm:cxn modelId="{94999156-1E31-4C15-9BD2-39B325911647}" type="presOf" srcId="{63ED638C-6904-4FA9-B3DA-1DC386592FB7}" destId="{B44B182B-FBCB-4F29-863C-7FF2525C1E11}" srcOrd="0" destOrd="0" presId="urn:microsoft.com/office/officeart/2005/8/layout/pyramid2"/>
    <dgm:cxn modelId="{A91FDE9E-42EF-473E-AC32-93C631E1233B}" type="presParOf" srcId="{854153AF-6DB4-49B8-93F0-8006F2A02057}" destId="{61431669-FDDD-44AB-AF65-9EE124E90239}" srcOrd="0" destOrd="0" presId="urn:microsoft.com/office/officeart/2005/8/layout/pyramid2"/>
    <dgm:cxn modelId="{CE5E6CDA-7AB5-4EE4-9C0E-04F17AEB1C0F}" type="presParOf" srcId="{854153AF-6DB4-49B8-93F0-8006F2A02057}" destId="{5211C45D-18A6-4807-80E7-F3D1BBC8F307}" srcOrd="1" destOrd="0" presId="urn:microsoft.com/office/officeart/2005/8/layout/pyramid2"/>
    <dgm:cxn modelId="{BAD7DF8F-9757-46D9-8094-D84188D7C626}" type="presParOf" srcId="{5211C45D-18A6-4807-80E7-F3D1BBC8F307}" destId="{6C113169-E7F4-4E51-9849-E74B9C5863F8}" srcOrd="0" destOrd="0" presId="urn:microsoft.com/office/officeart/2005/8/layout/pyramid2"/>
    <dgm:cxn modelId="{AB3D2703-1CB6-4976-A62F-1099C090B162}" type="presParOf" srcId="{5211C45D-18A6-4807-80E7-F3D1BBC8F307}" destId="{3F47944B-A9BB-4809-A2C2-12EE4EFAA7C5}" srcOrd="1" destOrd="0" presId="urn:microsoft.com/office/officeart/2005/8/layout/pyramid2"/>
    <dgm:cxn modelId="{5E6C7534-7661-4829-A231-94093D0F21C7}" type="presParOf" srcId="{5211C45D-18A6-4807-80E7-F3D1BBC8F307}" destId="{129F5A7D-0D69-4CDA-87DF-2429D39F52D7}" srcOrd="2" destOrd="0" presId="urn:microsoft.com/office/officeart/2005/8/layout/pyramid2"/>
    <dgm:cxn modelId="{6070611F-664C-4550-99FB-DBAFF45D13B2}" type="presParOf" srcId="{5211C45D-18A6-4807-80E7-F3D1BBC8F307}" destId="{3917D164-694C-4D5E-A5FC-9EBBC52C2587}" srcOrd="3" destOrd="0" presId="urn:microsoft.com/office/officeart/2005/8/layout/pyramid2"/>
    <dgm:cxn modelId="{328CFD22-FE9E-4AFD-B55A-7F2644741048}" type="presParOf" srcId="{5211C45D-18A6-4807-80E7-F3D1BBC8F307}" destId="{B44B182B-FBCB-4F29-863C-7FF2525C1E11}" srcOrd="4" destOrd="0" presId="urn:microsoft.com/office/officeart/2005/8/layout/pyramid2"/>
    <dgm:cxn modelId="{498319CE-4915-4380-979F-D232862DC127}" type="presParOf" srcId="{5211C45D-18A6-4807-80E7-F3D1BBC8F307}" destId="{63603D69-3BB7-409B-9411-931FF4724F2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2CC2380-BA4A-4609-9C07-485FE2B02CCE}" type="datetimeFigureOut">
              <a:rPr lang="en-AU" smtClean="0"/>
              <a:t>4/09/2011</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a:lstStyle/>
          <a:p>
            <a:fld id="{7C2A3F85-8E39-4853-B9B2-0FD25C0CBAF4}" type="slidenum">
              <a:rPr lang="en-AU" smtClean="0"/>
              <a:t>‹#›</a:t>
            </a:fld>
            <a:endParaRPr lang="en-AU"/>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CC2380-BA4A-4609-9C07-485FE2B02CCE}" type="datetimeFigureOut">
              <a:rPr lang="en-AU" smtClean="0"/>
              <a:t>4/09/2011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CC2380-BA4A-4609-9C07-485FE2B02CCE}" type="datetimeFigureOut">
              <a:rPr lang="en-AU" smtClean="0"/>
              <a:t>4/09/2011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CC2380-BA4A-4609-9C07-485FE2B02CCE}" type="datetimeFigureOut">
              <a:rPr lang="en-AU" smtClean="0"/>
              <a:t>4/09/2011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2CC2380-BA4A-4609-9C07-485FE2B02CCE}" type="datetimeFigureOut">
              <a:rPr lang="en-AU" smtClean="0"/>
              <a:t>4/09/2011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924800" y="6416675"/>
            <a:ext cx="762000" cy="365125"/>
          </a:xfrm>
        </p:spPr>
        <p:txBody>
          <a:bodyPr/>
          <a:lstStyle/>
          <a:p>
            <a:fld id="{7C2A3F85-8E39-4853-B9B2-0FD25C0CBAF4}"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CC2380-BA4A-4609-9C07-485FE2B02CCE}" type="datetimeFigureOut">
              <a:rPr lang="en-AU" smtClean="0"/>
              <a:t>4/09/2011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2CC2380-BA4A-4609-9C07-485FE2B02CCE}" type="datetimeFigureOut">
              <a:rPr lang="en-AU" smtClean="0"/>
              <a:t>4/09/2011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2CC2380-BA4A-4609-9C07-485FE2B02CCE}" type="datetimeFigureOut">
              <a:rPr lang="en-AU" smtClean="0"/>
              <a:t>4/09/2011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CC2380-BA4A-4609-9C07-485FE2B02CCE}" type="datetimeFigureOut">
              <a:rPr lang="en-AU" smtClean="0"/>
              <a:t>4/09/2011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CC2380-BA4A-4609-9C07-485FE2B02CCE}" type="datetimeFigureOut">
              <a:rPr lang="en-AU" smtClean="0"/>
              <a:t>4/09/2011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2CC2380-BA4A-4609-9C07-485FE2B02CCE}" type="datetimeFigureOut">
              <a:rPr lang="en-AU" smtClean="0"/>
              <a:t>4/09/2011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C2A3F85-8E39-4853-B9B2-0FD25C0CBAF4}"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2CC2380-BA4A-4609-9C07-485FE2B02CCE}" type="datetimeFigureOut">
              <a:rPr lang="en-AU" smtClean="0"/>
              <a:t>4/09/2011</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C2A3F85-8E39-4853-B9B2-0FD25C0CBAF4}"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371600"/>
            <a:ext cx="8229600" cy="1828800"/>
          </a:xfrm>
        </p:spPr>
        <p:txBody>
          <a:bodyPr>
            <a:noAutofit/>
          </a:bodyPr>
          <a:lstStyle/>
          <a:p>
            <a:r>
              <a:rPr lang="en-AU" sz="6600" dirty="0" smtClean="0"/>
              <a:t>Ecosystems: Energy and Matter</a:t>
            </a:r>
            <a:endParaRPr lang="en-AU" sz="6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805" y="3356992"/>
            <a:ext cx="4896544" cy="3384376"/>
          </a:xfrm>
          <a:prstGeom prst="rect">
            <a:avLst/>
          </a:prstGeom>
        </p:spPr>
      </p:pic>
    </p:spTree>
    <p:extLst>
      <p:ext uri="{BB962C8B-B14F-4D97-AF65-F5344CB8AC3E}">
        <p14:creationId xmlns:p14="http://schemas.microsoft.com/office/powerpoint/2010/main" val="2717320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Flow of energy</a:t>
            </a:r>
            <a:endParaRPr lang="en-AU" dirty="0"/>
          </a:p>
        </p:txBody>
      </p:sp>
      <p:sp>
        <p:nvSpPr>
          <p:cNvPr id="3" name="Content Placeholder 2"/>
          <p:cNvSpPr>
            <a:spLocks noGrp="1"/>
          </p:cNvSpPr>
          <p:nvPr>
            <p:ph idx="1"/>
          </p:nvPr>
        </p:nvSpPr>
        <p:spPr/>
        <p:txBody>
          <a:bodyPr>
            <a:normAutofit fontScale="92500" lnSpcReduction="10000"/>
          </a:bodyPr>
          <a:lstStyle/>
          <a:p>
            <a:pPr marL="137160" indent="0">
              <a:buNone/>
            </a:pPr>
            <a:r>
              <a:rPr lang="en-AU" sz="3600" dirty="0" smtClean="0"/>
              <a:t>At each trophic level, not </a:t>
            </a:r>
            <a:r>
              <a:rPr lang="en-AU" sz="3600" u="sng" dirty="0" smtClean="0"/>
              <a:t>all</a:t>
            </a:r>
            <a:r>
              <a:rPr lang="en-AU" sz="3600" dirty="0" smtClean="0"/>
              <a:t> the energy is passed from one organism to the next because the organism uses the energy in other ways:</a:t>
            </a:r>
          </a:p>
          <a:p>
            <a:pPr>
              <a:buFont typeface="Arial" pitchFamily="34" charset="0"/>
              <a:buChar char="•"/>
            </a:pPr>
            <a:r>
              <a:rPr lang="en-AU" sz="3600" dirty="0" smtClean="0"/>
              <a:t>Growth and repair</a:t>
            </a:r>
          </a:p>
          <a:p>
            <a:pPr>
              <a:buFont typeface="Arial" pitchFamily="34" charset="0"/>
              <a:buChar char="•"/>
            </a:pPr>
            <a:r>
              <a:rPr lang="en-AU" sz="3600" dirty="0" smtClean="0"/>
              <a:t>Mechanical work</a:t>
            </a:r>
          </a:p>
          <a:p>
            <a:pPr>
              <a:buFont typeface="Arial" pitchFamily="34" charset="0"/>
              <a:buChar char="•"/>
            </a:pPr>
            <a:r>
              <a:rPr lang="en-AU" sz="3600" dirty="0" smtClean="0"/>
              <a:t>Chemical work</a:t>
            </a:r>
          </a:p>
          <a:p>
            <a:pPr>
              <a:buFont typeface="Arial" pitchFamily="34" charset="0"/>
              <a:buChar char="•"/>
            </a:pPr>
            <a:r>
              <a:rPr lang="en-AU" sz="3600" dirty="0" smtClean="0"/>
              <a:t>Temperature maintenance </a:t>
            </a:r>
          </a:p>
          <a:p>
            <a:pPr>
              <a:buFont typeface="Arial" pitchFamily="34" charset="0"/>
              <a:buChar char="•"/>
            </a:pPr>
            <a:r>
              <a:rPr lang="en-AU" sz="3600" dirty="0"/>
              <a:t>S</a:t>
            </a:r>
            <a:r>
              <a:rPr lang="en-AU" sz="3600" dirty="0" smtClean="0"/>
              <a:t>ynthesis</a:t>
            </a:r>
          </a:p>
          <a:p>
            <a:pPr marL="137160" indent="0">
              <a:buNone/>
            </a:pPr>
            <a:endParaRPr lang="en-AU" sz="3600" dirty="0"/>
          </a:p>
        </p:txBody>
      </p:sp>
    </p:spTree>
    <p:extLst>
      <p:ext uri="{BB962C8B-B14F-4D97-AF65-F5344CB8AC3E}">
        <p14:creationId xmlns:p14="http://schemas.microsoft.com/office/powerpoint/2010/main" val="2187638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Trophic efficiency</a:t>
            </a:r>
            <a:endParaRPr lang="en-AU" dirty="0"/>
          </a:p>
        </p:txBody>
      </p:sp>
      <p:sp>
        <p:nvSpPr>
          <p:cNvPr id="3" name="Content Placeholder 2"/>
          <p:cNvSpPr>
            <a:spLocks noGrp="1"/>
          </p:cNvSpPr>
          <p:nvPr>
            <p:ph idx="1"/>
          </p:nvPr>
        </p:nvSpPr>
        <p:spPr/>
        <p:txBody>
          <a:bodyPr>
            <a:normAutofit/>
          </a:bodyPr>
          <a:lstStyle/>
          <a:p>
            <a:pPr marL="137160" indent="0">
              <a:buNone/>
            </a:pPr>
            <a:r>
              <a:rPr lang="en-AU" sz="3200" dirty="0" smtClean="0"/>
              <a:t>The percentage of energy at one trophic level that ends up in the next is referred to as </a:t>
            </a:r>
            <a:r>
              <a:rPr lang="en-AU" sz="3200" dirty="0" smtClean="0">
                <a:solidFill>
                  <a:schemeClr val="bg1"/>
                </a:solidFill>
              </a:rPr>
              <a:t>trophic efficiency</a:t>
            </a:r>
            <a:r>
              <a:rPr lang="en-AU" sz="3200" dirty="0" smtClean="0"/>
              <a:t>.</a:t>
            </a:r>
          </a:p>
          <a:p>
            <a:pPr marL="137160" indent="0">
              <a:buNone/>
            </a:pPr>
            <a:r>
              <a:rPr lang="en-AU" sz="3200" dirty="0" smtClean="0"/>
              <a:t>Trophic efficiency can vary from organism to organism.</a:t>
            </a:r>
          </a:p>
          <a:p>
            <a:pPr marL="137160" indent="0">
              <a:buNone/>
            </a:pPr>
            <a:r>
              <a:rPr lang="en-AU" sz="3200" dirty="0" smtClean="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4426075"/>
            <a:ext cx="2369315" cy="177469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050803"/>
            <a:ext cx="1433314" cy="214997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1880" y="4426075"/>
            <a:ext cx="2592257" cy="1774699"/>
          </a:xfrm>
          <a:prstGeom prst="rect">
            <a:avLst/>
          </a:prstGeom>
        </p:spPr>
      </p:pic>
    </p:spTree>
    <p:extLst>
      <p:ext uri="{BB962C8B-B14F-4D97-AF65-F5344CB8AC3E}">
        <p14:creationId xmlns:p14="http://schemas.microsoft.com/office/powerpoint/2010/main" val="3988117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10% rule</a:t>
            </a:r>
            <a:endParaRPr lang="en-AU" dirty="0"/>
          </a:p>
        </p:txBody>
      </p:sp>
      <p:sp>
        <p:nvSpPr>
          <p:cNvPr id="3" name="Content Placeholder 2"/>
          <p:cNvSpPr>
            <a:spLocks noGrp="1"/>
          </p:cNvSpPr>
          <p:nvPr>
            <p:ph idx="1"/>
          </p:nvPr>
        </p:nvSpPr>
        <p:spPr/>
        <p:txBody>
          <a:bodyPr>
            <a:normAutofit/>
          </a:bodyPr>
          <a:lstStyle/>
          <a:p>
            <a:pPr marL="137160" indent="0">
              <a:buNone/>
            </a:pPr>
            <a:r>
              <a:rPr lang="en-AU" sz="3600" dirty="0" smtClean="0"/>
              <a:t>A useful rule which states that about </a:t>
            </a:r>
            <a:r>
              <a:rPr lang="en-AU" sz="3600" dirty="0" smtClean="0">
                <a:solidFill>
                  <a:srgbClr val="FF0000"/>
                </a:solidFill>
              </a:rPr>
              <a:t>10% </a:t>
            </a:r>
            <a:r>
              <a:rPr lang="en-AU" sz="3600" dirty="0" smtClean="0"/>
              <a:t>of the energy at one trophic level is passed on to the next level.</a:t>
            </a:r>
          </a:p>
          <a:p>
            <a:pPr marL="137160" indent="0">
              <a:buNone/>
            </a:pPr>
            <a:r>
              <a:rPr lang="en-AU" sz="3600" dirty="0" smtClean="0"/>
              <a:t>The remaining </a:t>
            </a:r>
            <a:r>
              <a:rPr lang="en-AU" sz="3600" dirty="0" smtClean="0">
                <a:solidFill>
                  <a:srgbClr val="FF0000"/>
                </a:solidFill>
              </a:rPr>
              <a:t>90%</a:t>
            </a:r>
            <a:r>
              <a:rPr lang="en-AU" sz="3600" dirty="0" smtClean="0"/>
              <a:t> is lost to the surroundings via respiratory energy lost as heat energy and via detritus lost as chemical energy.</a:t>
            </a:r>
            <a:endParaRPr lang="en-AU" sz="3600" dirty="0"/>
          </a:p>
        </p:txBody>
      </p:sp>
    </p:spTree>
    <p:extLst>
      <p:ext uri="{BB962C8B-B14F-4D97-AF65-F5344CB8AC3E}">
        <p14:creationId xmlns:p14="http://schemas.microsoft.com/office/powerpoint/2010/main" val="1132982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Food webs</a:t>
            </a:r>
            <a:endParaRPr lang="en-AU" dirty="0"/>
          </a:p>
        </p:txBody>
      </p:sp>
      <p:sp>
        <p:nvSpPr>
          <p:cNvPr id="3" name="Content Placeholder 2"/>
          <p:cNvSpPr>
            <a:spLocks noGrp="1"/>
          </p:cNvSpPr>
          <p:nvPr>
            <p:ph idx="1"/>
          </p:nvPr>
        </p:nvSpPr>
        <p:spPr/>
        <p:txBody>
          <a:bodyPr>
            <a:noAutofit/>
          </a:bodyPr>
          <a:lstStyle/>
          <a:p>
            <a:pPr marL="137160" indent="0">
              <a:buNone/>
            </a:pPr>
            <a:r>
              <a:rPr lang="en-AU" sz="3600" dirty="0" smtClean="0"/>
              <a:t>Simple food chains are rare.</a:t>
            </a:r>
          </a:p>
          <a:p>
            <a:pPr marL="137160" indent="0">
              <a:buNone/>
            </a:pPr>
            <a:r>
              <a:rPr lang="en-AU" sz="3600" dirty="0" smtClean="0"/>
              <a:t>Networks of energy and matter form a </a:t>
            </a:r>
            <a:r>
              <a:rPr lang="en-AU" sz="3600" dirty="0" smtClean="0">
                <a:solidFill>
                  <a:schemeClr val="bg1">
                    <a:lumMod val="95000"/>
                    <a:lumOff val="5000"/>
                  </a:schemeClr>
                </a:solidFill>
              </a:rPr>
              <a:t>food web</a:t>
            </a:r>
            <a:r>
              <a:rPr lang="en-AU" sz="3600" dirty="0" smtClean="0">
                <a:solidFill>
                  <a:schemeClr val="tx1">
                    <a:lumMod val="95000"/>
                  </a:schemeClr>
                </a:solidFill>
              </a:rPr>
              <a:t>.</a:t>
            </a:r>
          </a:p>
          <a:p>
            <a:pPr marL="137160" indent="0">
              <a:buNone/>
            </a:pPr>
            <a:r>
              <a:rPr lang="en-AU" sz="3600" dirty="0" smtClean="0">
                <a:solidFill>
                  <a:schemeClr val="tx1">
                    <a:lumMod val="95000"/>
                  </a:schemeClr>
                </a:solidFill>
              </a:rPr>
              <a:t>Ecosystems are seldom closed systems, organisms can be part of a food web at one time but not at another.</a:t>
            </a:r>
          </a:p>
          <a:p>
            <a:pPr marL="137160" indent="0">
              <a:buNone/>
            </a:pPr>
            <a:r>
              <a:rPr lang="en-AU" sz="3600" dirty="0" smtClean="0">
                <a:solidFill>
                  <a:schemeClr val="tx1">
                    <a:lumMod val="95000"/>
                  </a:schemeClr>
                </a:solidFill>
              </a:rPr>
              <a:t>Organisms can occupy different trophic levels at one time.</a:t>
            </a:r>
            <a:endParaRPr lang="en-AU" sz="3600" dirty="0"/>
          </a:p>
        </p:txBody>
      </p:sp>
    </p:spTree>
    <p:extLst>
      <p:ext uri="{BB962C8B-B14F-4D97-AF65-F5344CB8AC3E}">
        <p14:creationId xmlns:p14="http://schemas.microsoft.com/office/powerpoint/2010/main" val="2335074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Building pyramids</a:t>
            </a:r>
            <a:endParaRPr lang="en-AU" dirty="0"/>
          </a:p>
        </p:txBody>
      </p:sp>
      <p:sp>
        <p:nvSpPr>
          <p:cNvPr id="3" name="Content Placeholder 2"/>
          <p:cNvSpPr>
            <a:spLocks noGrp="1"/>
          </p:cNvSpPr>
          <p:nvPr>
            <p:ph idx="1"/>
          </p:nvPr>
        </p:nvSpPr>
        <p:spPr/>
        <p:txBody>
          <a:bodyPr/>
          <a:lstStyle/>
          <a:p>
            <a:pPr marL="137160" indent="0">
              <a:buNone/>
            </a:pPr>
            <a:r>
              <a:rPr lang="en-AU" sz="3600" dirty="0" smtClean="0"/>
              <a:t>Food webs are a great way to show energy pathways in ecosystems, but they are not quantitative (</a:t>
            </a:r>
            <a:r>
              <a:rPr lang="en-AU" sz="3600" dirty="0" err="1" smtClean="0"/>
              <a:t>ie</a:t>
            </a:r>
            <a:r>
              <a:rPr lang="en-AU" sz="3600" dirty="0" smtClean="0"/>
              <a:t>. how many or how much is involved?)</a:t>
            </a:r>
          </a:p>
          <a:p>
            <a:pPr marL="137160" indent="0">
              <a:buNone/>
            </a:pPr>
            <a:r>
              <a:rPr lang="en-AU" sz="3600" dirty="0" smtClean="0">
                <a:solidFill>
                  <a:srgbClr val="FFFF00"/>
                </a:solidFill>
              </a:rPr>
              <a:t>Ecological pyramids</a:t>
            </a:r>
            <a:r>
              <a:rPr lang="en-AU" sz="3600" dirty="0" smtClean="0"/>
              <a:t> show the </a:t>
            </a:r>
            <a:r>
              <a:rPr lang="en-AU" sz="3600" dirty="0" smtClean="0">
                <a:solidFill>
                  <a:srgbClr val="FFFF00"/>
                </a:solidFill>
              </a:rPr>
              <a:t>quantitative</a:t>
            </a:r>
            <a:r>
              <a:rPr lang="en-AU" sz="3600" dirty="0" smtClean="0"/>
              <a:t> relationships between trophic levels.</a:t>
            </a:r>
          </a:p>
          <a:p>
            <a:pPr marL="137160" indent="0">
              <a:buNone/>
            </a:pPr>
            <a:endParaRPr lang="en-AU" dirty="0"/>
          </a:p>
        </p:txBody>
      </p:sp>
    </p:spTree>
    <p:extLst>
      <p:ext uri="{BB962C8B-B14F-4D97-AF65-F5344CB8AC3E}">
        <p14:creationId xmlns:p14="http://schemas.microsoft.com/office/powerpoint/2010/main" val="1712845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Types of ecological pyramids</a:t>
            </a:r>
            <a:endParaRPr lang="en-AU" dirty="0"/>
          </a:p>
        </p:txBody>
      </p:sp>
      <p:sp>
        <p:nvSpPr>
          <p:cNvPr id="3" name="Content Placeholder 2"/>
          <p:cNvSpPr>
            <a:spLocks noGrp="1"/>
          </p:cNvSpPr>
          <p:nvPr>
            <p:ph sz="half" idx="1"/>
          </p:nvPr>
        </p:nvSpPr>
        <p:spPr/>
        <p:txBody>
          <a:bodyPr>
            <a:normAutofit/>
          </a:bodyPr>
          <a:lstStyle/>
          <a:p>
            <a:pPr>
              <a:buFont typeface="Wingdings" pitchFamily="2" charset="2"/>
              <a:buChar char="Ø"/>
            </a:pPr>
            <a:r>
              <a:rPr lang="en-AU" sz="3000" dirty="0" smtClean="0"/>
              <a:t>Pyramid of numbers (number of organisms)</a:t>
            </a:r>
          </a:p>
          <a:p>
            <a:pPr>
              <a:buFont typeface="Wingdings" pitchFamily="2" charset="2"/>
              <a:buChar char="Ø"/>
            </a:pPr>
            <a:r>
              <a:rPr lang="en-AU" sz="3000" dirty="0" smtClean="0"/>
              <a:t>Pyramid of biomass (g/m2/year)</a:t>
            </a:r>
          </a:p>
          <a:p>
            <a:pPr>
              <a:buFont typeface="Wingdings" pitchFamily="2" charset="2"/>
              <a:buChar char="Ø"/>
            </a:pPr>
            <a:r>
              <a:rPr lang="en-AU" sz="3000" dirty="0" smtClean="0"/>
              <a:t>Pyramid </a:t>
            </a:r>
            <a:r>
              <a:rPr lang="en-AU" sz="3000" smtClean="0"/>
              <a:t>of energy (kJ/m2/year)</a:t>
            </a:r>
            <a:endParaRPr lang="en-AU" sz="3000" dirty="0"/>
          </a:p>
        </p:txBody>
      </p:sp>
      <p:sp>
        <p:nvSpPr>
          <p:cNvPr id="6" name="Content Placeholder 5"/>
          <p:cNvSpPr>
            <a:spLocks noGrp="1"/>
          </p:cNvSpPr>
          <p:nvPr>
            <p:ph sz="half" idx="2"/>
          </p:nvPr>
        </p:nvSpPr>
        <p:spPr/>
        <p:txBody>
          <a:bodyPr/>
          <a:lstStyle/>
          <a:p>
            <a:endParaRPr lang="en-AU"/>
          </a:p>
        </p:txBody>
      </p:sp>
      <p:graphicFrame>
        <p:nvGraphicFramePr>
          <p:cNvPr id="4" name="Diagram 3"/>
          <p:cNvGraphicFramePr/>
          <p:nvPr>
            <p:extLst>
              <p:ext uri="{D42A27DB-BD31-4B8C-83A1-F6EECF244321}">
                <p14:modId xmlns:p14="http://schemas.microsoft.com/office/powerpoint/2010/main" val="2777412295"/>
              </p:ext>
            </p:extLst>
          </p:nvPr>
        </p:nvGraphicFramePr>
        <p:xfrm>
          <a:off x="1524000" y="1397000"/>
          <a:ext cx="6648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0596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Cycling of matter</a:t>
            </a:r>
            <a:endParaRPr lang="en-AU" dirty="0"/>
          </a:p>
        </p:txBody>
      </p:sp>
      <p:sp>
        <p:nvSpPr>
          <p:cNvPr id="3" name="Content Placeholder 2"/>
          <p:cNvSpPr>
            <a:spLocks noGrp="1"/>
          </p:cNvSpPr>
          <p:nvPr>
            <p:ph idx="1"/>
          </p:nvPr>
        </p:nvSpPr>
        <p:spPr/>
        <p:txBody>
          <a:bodyPr>
            <a:normAutofit fontScale="92500" lnSpcReduction="10000"/>
          </a:bodyPr>
          <a:lstStyle/>
          <a:p>
            <a:pPr marL="137160" indent="0">
              <a:buNone/>
            </a:pPr>
            <a:r>
              <a:rPr lang="en-AU" sz="3600" dirty="0" smtClean="0"/>
              <a:t>General principle: ‘matter cannot be created nor destroyed’.</a:t>
            </a:r>
          </a:p>
          <a:p>
            <a:pPr marL="137160" indent="0">
              <a:buNone/>
            </a:pPr>
            <a:r>
              <a:rPr lang="en-AU" sz="3600" dirty="0" smtClean="0"/>
              <a:t>Matter is cycled between different ecosystems (because they are rarely closed systems) and also within them.</a:t>
            </a:r>
          </a:p>
          <a:p>
            <a:pPr marL="137160" indent="0">
              <a:buNone/>
            </a:pPr>
            <a:r>
              <a:rPr lang="en-AU" sz="3600" dirty="0" smtClean="0"/>
              <a:t>Matter is cycled not only between the living components of an ecosystem, but also between the </a:t>
            </a:r>
            <a:r>
              <a:rPr lang="en-AU" sz="3600" i="1" dirty="0" smtClean="0"/>
              <a:t>living</a:t>
            </a:r>
            <a:r>
              <a:rPr lang="en-AU" sz="3600" dirty="0" smtClean="0"/>
              <a:t> and the </a:t>
            </a:r>
            <a:r>
              <a:rPr lang="en-AU" sz="3600" i="1" dirty="0" smtClean="0"/>
              <a:t>non-living</a:t>
            </a:r>
            <a:r>
              <a:rPr lang="en-AU" sz="3600" dirty="0" smtClean="0"/>
              <a:t> components.</a:t>
            </a:r>
          </a:p>
          <a:p>
            <a:pPr marL="137160" indent="0">
              <a:buNone/>
            </a:pPr>
            <a:endParaRPr lang="en-AU" dirty="0"/>
          </a:p>
        </p:txBody>
      </p:sp>
    </p:spTree>
    <p:extLst>
      <p:ext uri="{BB962C8B-B14F-4D97-AF65-F5344CB8AC3E}">
        <p14:creationId xmlns:p14="http://schemas.microsoft.com/office/powerpoint/2010/main" val="3822564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Nutrient cycles</a:t>
            </a:r>
            <a:endParaRPr lang="en-AU" dirty="0"/>
          </a:p>
        </p:txBody>
      </p:sp>
      <p:sp>
        <p:nvSpPr>
          <p:cNvPr id="3" name="Content Placeholder 2"/>
          <p:cNvSpPr>
            <a:spLocks noGrp="1"/>
          </p:cNvSpPr>
          <p:nvPr>
            <p:ph idx="1"/>
          </p:nvPr>
        </p:nvSpPr>
        <p:spPr/>
        <p:txBody>
          <a:bodyPr>
            <a:noAutofit/>
          </a:bodyPr>
          <a:lstStyle/>
          <a:p>
            <a:pPr marL="137160" indent="0">
              <a:buNone/>
            </a:pPr>
            <a:r>
              <a:rPr lang="en-AU" sz="3600" dirty="0" smtClean="0"/>
              <a:t>These are known as nutrient cycles or </a:t>
            </a:r>
            <a:r>
              <a:rPr lang="en-AU" sz="3600" dirty="0" smtClean="0">
                <a:solidFill>
                  <a:schemeClr val="bg1"/>
                </a:solidFill>
              </a:rPr>
              <a:t>BIOGEOCHEMICAL CYCLES</a:t>
            </a:r>
            <a:r>
              <a:rPr lang="en-AU" sz="3600" dirty="0" smtClean="0"/>
              <a:t>.</a:t>
            </a:r>
          </a:p>
          <a:p>
            <a:r>
              <a:rPr lang="en-AU" sz="3600" dirty="0" smtClean="0"/>
              <a:t>BIO: how the element cycles through organisms.</a:t>
            </a:r>
          </a:p>
          <a:p>
            <a:r>
              <a:rPr lang="en-AU" sz="3600" dirty="0" smtClean="0"/>
              <a:t>GEO: how the element cycles through soils, rocks, water and the atmosphere.</a:t>
            </a:r>
            <a:endParaRPr lang="en-AU" sz="3600" dirty="0"/>
          </a:p>
        </p:txBody>
      </p:sp>
    </p:spTree>
    <p:extLst>
      <p:ext uri="{BB962C8B-B14F-4D97-AF65-F5344CB8AC3E}">
        <p14:creationId xmlns:p14="http://schemas.microsoft.com/office/powerpoint/2010/main" val="3636272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395536" y="764704"/>
            <a:ext cx="8352927" cy="583264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1867380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pPr marL="137160" indent="0">
              <a:buNone/>
            </a:pPr>
            <a:r>
              <a:rPr lang="en-AU" sz="3600" dirty="0" smtClean="0"/>
              <a:t>Examples of biogeochemical cycles are:</a:t>
            </a:r>
          </a:p>
          <a:p>
            <a:r>
              <a:rPr lang="en-AU" sz="3600" dirty="0" smtClean="0"/>
              <a:t>Carbon cycle</a:t>
            </a:r>
          </a:p>
          <a:p>
            <a:r>
              <a:rPr lang="en-AU" sz="3600" dirty="0" smtClean="0"/>
              <a:t>Water cycle</a:t>
            </a:r>
          </a:p>
          <a:p>
            <a:r>
              <a:rPr lang="en-AU" sz="3600" dirty="0" smtClean="0"/>
              <a:t>Nitrogen cycle</a:t>
            </a:r>
          </a:p>
          <a:p>
            <a:r>
              <a:rPr lang="en-AU" sz="3600" dirty="0" smtClean="0"/>
              <a:t>Oxygen cycle</a:t>
            </a:r>
          </a:p>
          <a:p>
            <a:pPr marL="137160" indent="0">
              <a:buNone/>
            </a:pPr>
            <a:endParaRPr lang="en-AU" dirty="0"/>
          </a:p>
        </p:txBody>
      </p:sp>
    </p:spTree>
    <p:extLst>
      <p:ext uri="{BB962C8B-B14F-4D97-AF65-F5344CB8AC3E}">
        <p14:creationId xmlns:p14="http://schemas.microsoft.com/office/powerpoint/2010/main" val="1074076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400" dirty="0" smtClean="0"/>
              <a:t>Flow of energy and cycling of nutrients within an ecosystem</a:t>
            </a:r>
            <a:endParaRPr lang="en-AU" sz="5400" dirty="0"/>
          </a:p>
        </p:txBody>
      </p:sp>
      <p:sp>
        <p:nvSpPr>
          <p:cNvPr id="3" name="Content Placeholder 2"/>
          <p:cNvSpPr>
            <a:spLocks noGrp="1"/>
          </p:cNvSpPr>
          <p:nvPr>
            <p:ph idx="1"/>
          </p:nvPr>
        </p:nvSpPr>
        <p:spPr/>
        <p:txBody>
          <a:bodyPr>
            <a:normAutofit lnSpcReduction="10000"/>
          </a:bodyPr>
          <a:lstStyle/>
          <a:p>
            <a:pPr>
              <a:buFont typeface="Wingdings" pitchFamily="2" charset="2"/>
              <a:buChar char="Ø"/>
            </a:pPr>
            <a:endParaRPr lang="en-AU" dirty="0" smtClean="0"/>
          </a:p>
          <a:p>
            <a:pPr>
              <a:buFont typeface="Wingdings" pitchFamily="2" charset="2"/>
              <a:buChar char="Ø"/>
            </a:pPr>
            <a:r>
              <a:rPr lang="en-AU" sz="3600" dirty="0" smtClean="0"/>
              <a:t>All organisms require a source of energy and a supply of matter……….this is supplied by their ecosystem.</a:t>
            </a:r>
          </a:p>
          <a:p>
            <a:pPr>
              <a:buFont typeface="Wingdings" pitchFamily="2" charset="2"/>
              <a:buChar char="Ø"/>
            </a:pPr>
            <a:r>
              <a:rPr lang="en-AU" sz="3600" dirty="0" smtClean="0"/>
              <a:t>Ecosystems across the world are linked in networks of energy and nutrient exchange between living and non-living things.</a:t>
            </a:r>
            <a:endParaRPr lang="en-AU" sz="3600" dirty="0"/>
          </a:p>
        </p:txBody>
      </p:sp>
    </p:spTree>
    <p:extLst>
      <p:ext uri="{BB962C8B-B14F-4D97-AF65-F5344CB8AC3E}">
        <p14:creationId xmlns:p14="http://schemas.microsoft.com/office/powerpoint/2010/main" val="14947284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Bioaccumulation</a:t>
            </a:r>
            <a:endParaRPr lang="en-AU" dirty="0"/>
          </a:p>
        </p:txBody>
      </p:sp>
      <p:sp>
        <p:nvSpPr>
          <p:cNvPr id="3" name="Content Placeholder 2"/>
          <p:cNvSpPr>
            <a:spLocks noGrp="1"/>
          </p:cNvSpPr>
          <p:nvPr>
            <p:ph idx="1"/>
          </p:nvPr>
        </p:nvSpPr>
        <p:spPr/>
        <p:txBody>
          <a:bodyPr>
            <a:normAutofit/>
          </a:bodyPr>
          <a:lstStyle/>
          <a:p>
            <a:pPr marL="137160" indent="0">
              <a:buNone/>
            </a:pPr>
            <a:r>
              <a:rPr lang="en-AU" sz="3200" dirty="0" smtClean="0"/>
              <a:t>Also known as </a:t>
            </a:r>
            <a:r>
              <a:rPr lang="en-AU" sz="3200" dirty="0" smtClean="0">
                <a:solidFill>
                  <a:srgbClr val="FFC000"/>
                </a:solidFill>
              </a:rPr>
              <a:t>biological magnification</a:t>
            </a:r>
            <a:r>
              <a:rPr lang="en-AU" sz="3200" dirty="0" smtClean="0"/>
              <a:t>.</a:t>
            </a:r>
          </a:p>
          <a:p>
            <a:pPr marL="137160" indent="0">
              <a:buNone/>
            </a:pPr>
            <a:r>
              <a:rPr lang="en-AU" sz="3200" dirty="0" smtClean="0"/>
              <a:t>Non-biodegradable substances can be taken up by producers in insignificant amounts, but can accumulate as they are passed along to food chain from organism to organism. It can have fatal consequences for top consumers.</a:t>
            </a:r>
          </a:p>
          <a:p>
            <a:pPr marL="137160" indent="0">
              <a:buNone/>
            </a:pPr>
            <a:r>
              <a:rPr lang="en-AU" sz="3200" dirty="0" smtClean="0"/>
              <a:t>Examples: DDT and mercury</a:t>
            </a:r>
          </a:p>
        </p:txBody>
      </p:sp>
    </p:spTree>
    <p:extLst>
      <p:ext uri="{BB962C8B-B14F-4D97-AF65-F5344CB8AC3E}">
        <p14:creationId xmlns:p14="http://schemas.microsoft.com/office/powerpoint/2010/main" val="1659418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smtClean="0"/>
              <a:t>The source of all energy is….</a:t>
            </a:r>
            <a:endParaRPr lang="en-AU" sz="3200" dirty="0"/>
          </a:p>
        </p:txBody>
      </p:sp>
      <p:pic>
        <p:nvPicPr>
          <p:cNvPr id="4" name="Content Placeholder 3"/>
          <p:cNvPicPr>
            <a:picLocks noGrp="1" noChangeAspect="1"/>
          </p:cNvPicPr>
          <p:nvPr>
            <p:ph type="pic" idx="1"/>
          </p:nvPr>
        </p:nvPicPr>
        <p:blipFill>
          <a:blip r:embed="rId2">
            <a:extLst>
              <a:ext uri="{28A0092B-C50C-407E-A947-70E740481C1C}">
                <a14:useLocalDpi xmlns:a14="http://schemas.microsoft.com/office/drawing/2010/main" val="0"/>
              </a:ext>
            </a:extLst>
          </a:blip>
          <a:srcRect t="13889" b="13889"/>
          <a:stretch>
            <a:fillRect/>
          </a:stretch>
        </p:blipFill>
        <p:spPr>
          <a:xfrm>
            <a:off x="1835696" y="1988840"/>
            <a:ext cx="5486400" cy="3962400"/>
          </a:xfrm>
        </p:spPr>
      </p:pic>
      <p:sp>
        <p:nvSpPr>
          <p:cNvPr id="5" name="Text Placeholder 4"/>
          <p:cNvSpPr>
            <a:spLocks noGrp="1"/>
          </p:cNvSpPr>
          <p:nvPr>
            <p:ph type="body" sz="half" idx="2"/>
          </p:nvPr>
        </p:nvSpPr>
        <p:spPr/>
        <p:txBody>
          <a:bodyPr>
            <a:noAutofit/>
          </a:bodyPr>
          <a:lstStyle/>
          <a:p>
            <a:r>
              <a:rPr lang="en-AU" sz="4400" dirty="0" smtClean="0"/>
              <a:t>The SUN</a:t>
            </a:r>
            <a:endParaRPr lang="en-AU" sz="4400" dirty="0"/>
          </a:p>
        </p:txBody>
      </p:sp>
    </p:spTree>
    <p:extLst>
      <p:ext uri="{BB962C8B-B14F-4D97-AF65-F5344CB8AC3E}">
        <p14:creationId xmlns:p14="http://schemas.microsoft.com/office/powerpoint/2010/main" val="2919939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Energy converters</a:t>
            </a:r>
            <a:endParaRPr lang="en-AU" dirty="0"/>
          </a:p>
        </p:txBody>
      </p:sp>
      <p:sp>
        <p:nvSpPr>
          <p:cNvPr id="3" name="Content Placeholder 2"/>
          <p:cNvSpPr>
            <a:spLocks noGrp="1"/>
          </p:cNvSpPr>
          <p:nvPr>
            <p:ph idx="1"/>
          </p:nvPr>
        </p:nvSpPr>
        <p:spPr/>
        <p:txBody>
          <a:bodyPr>
            <a:normAutofit/>
          </a:bodyPr>
          <a:lstStyle/>
          <a:p>
            <a:r>
              <a:rPr lang="en-AU" sz="3600" dirty="0" smtClean="0"/>
              <a:t>The sun provides </a:t>
            </a:r>
            <a:r>
              <a:rPr lang="en-AU" sz="3600" dirty="0" smtClean="0">
                <a:solidFill>
                  <a:srgbClr val="FFFF00"/>
                </a:solidFill>
              </a:rPr>
              <a:t>solar energy </a:t>
            </a:r>
            <a:r>
              <a:rPr lang="en-AU" sz="3600" dirty="0" smtClean="0"/>
              <a:t>that is converted into chemical energy by plants, algae and cyanobacteria.</a:t>
            </a:r>
          </a:p>
          <a:p>
            <a:r>
              <a:rPr lang="en-AU" sz="3600" dirty="0" smtClean="0"/>
              <a:t>They are able to produce their own energy and are therefore called </a:t>
            </a:r>
            <a:r>
              <a:rPr lang="en-AU" sz="3600" dirty="0" smtClean="0">
                <a:solidFill>
                  <a:srgbClr val="FFFF00"/>
                </a:solidFill>
              </a:rPr>
              <a:t>producers </a:t>
            </a:r>
            <a:r>
              <a:rPr lang="en-AU" sz="3600" dirty="0" smtClean="0"/>
              <a:t>or </a:t>
            </a:r>
            <a:r>
              <a:rPr lang="en-AU" sz="3600" dirty="0" smtClean="0">
                <a:solidFill>
                  <a:srgbClr val="FFFF00"/>
                </a:solidFill>
              </a:rPr>
              <a:t>autotrophs.</a:t>
            </a:r>
            <a:endParaRPr lang="en-AU" sz="3600" dirty="0" smtClean="0"/>
          </a:p>
          <a:p>
            <a:endParaRPr lang="en-AU" sz="3600" dirty="0"/>
          </a:p>
        </p:txBody>
      </p:sp>
    </p:spTree>
    <p:extLst>
      <p:ext uri="{BB962C8B-B14F-4D97-AF65-F5344CB8AC3E}">
        <p14:creationId xmlns:p14="http://schemas.microsoft.com/office/powerpoint/2010/main" val="2602971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Photosynthesis</a:t>
            </a:r>
            <a:endParaRPr lang="en-AU" dirty="0"/>
          </a:p>
        </p:txBody>
      </p:sp>
      <p:sp>
        <p:nvSpPr>
          <p:cNvPr id="7" name="Content Placeholder 6"/>
          <p:cNvSpPr>
            <a:spLocks noGrp="1"/>
          </p:cNvSpPr>
          <p:nvPr>
            <p:ph idx="1"/>
          </p:nvPr>
        </p:nvSpPr>
        <p:spPr/>
        <p:txBody>
          <a:bodyPr/>
          <a:lstStyle/>
          <a:p>
            <a:r>
              <a:rPr lang="en-AU" sz="3600" dirty="0" smtClean="0">
                <a:solidFill>
                  <a:srgbClr val="92D050"/>
                </a:solidFill>
              </a:rPr>
              <a:t>Carbon dioxide + water → glucose + oxygen + water </a:t>
            </a:r>
          </a:p>
          <a:p>
            <a:r>
              <a:rPr lang="en-AU" dirty="0" smtClean="0">
                <a:solidFill>
                  <a:srgbClr val="92D050"/>
                </a:solidFill>
              </a:rPr>
              <a:t>6CO</a:t>
            </a:r>
            <a:r>
              <a:rPr lang="en-AU" sz="1600" dirty="0" smtClean="0">
                <a:solidFill>
                  <a:srgbClr val="92D050"/>
                </a:solidFill>
              </a:rPr>
              <a:t>2</a:t>
            </a:r>
            <a:r>
              <a:rPr lang="en-AU" dirty="0" smtClean="0">
                <a:solidFill>
                  <a:srgbClr val="92D050"/>
                </a:solidFill>
              </a:rPr>
              <a:t> + 12H</a:t>
            </a:r>
            <a:r>
              <a:rPr lang="en-AU" sz="1600" dirty="0" smtClean="0">
                <a:solidFill>
                  <a:srgbClr val="92D050"/>
                </a:solidFill>
              </a:rPr>
              <a:t>2</a:t>
            </a:r>
            <a:r>
              <a:rPr lang="en-AU" dirty="0" smtClean="0">
                <a:solidFill>
                  <a:srgbClr val="92D050"/>
                </a:solidFill>
              </a:rPr>
              <a:t>O→C</a:t>
            </a:r>
            <a:r>
              <a:rPr lang="en-AU" sz="1600" dirty="0" smtClean="0">
                <a:solidFill>
                  <a:srgbClr val="92D050"/>
                </a:solidFill>
              </a:rPr>
              <a:t>6</a:t>
            </a:r>
            <a:r>
              <a:rPr lang="en-AU" dirty="0" smtClean="0">
                <a:solidFill>
                  <a:srgbClr val="92D050"/>
                </a:solidFill>
              </a:rPr>
              <a:t>H</a:t>
            </a:r>
            <a:r>
              <a:rPr lang="en-AU" sz="1600" dirty="0" smtClean="0">
                <a:solidFill>
                  <a:srgbClr val="92D050"/>
                </a:solidFill>
              </a:rPr>
              <a:t>12</a:t>
            </a:r>
            <a:r>
              <a:rPr lang="en-AU" dirty="0" smtClean="0">
                <a:solidFill>
                  <a:srgbClr val="92D050"/>
                </a:solidFill>
              </a:rPr>
              <a:t>O</a:t>
            </a:r>
            <a:r>
              <a:rPr lang="en-AU" sz="1600" dirty="0" smtClean="0">
                <a:solidFill>
                  <a:srgbClr val="92D050"/>
                </a:solidFill>
              </a:rPr>
              <a:t>6</a:t>
            </a:r>
            <a:r>
              <a:rPr lang="en-AU" dirty="0" smtClean="0">
                <a:solidFill>
                  <a:srgbClr val="92D050"/>
                </a:solidFill>
              </a:rPr>
              <a:t> + 6O</a:t>
            </a:r>
            <a:r>
              <a:rPr lang="en-AU" sz="1600" dirty="0" smtClean="0">
                <a:solidFill>
                  <a:srgbClr val="92D050"/>
                </a:solidFill>
              </a:rPr>
              <a:t>2</a:t>
            </a:r>
            <a:r>
              <a:rPr lang="en-AU" dirty="0" smtClean="0">
                <a:solidFill>
                  <a:srgbClr val="92D050"/>
                </a:solidFill>
              </a:rPr>
              <a:t> + 6H</a:t>
            </a:r>
            <a:r>
              <a:rPr lang="en-AU" sz="1600" dirty="0" smtClean="0">
                <a:solidFill>
                  <a:srgbClr val="92D050"/>
                </a:solidFill>
              </a:rPr>
              <a:t>2</a:t>
            </a:r>
            <a:r>
              <a:rPr lang="en-AU" dirty="0" smtClean="0">
                <a:solidFill>
                  <a:srgbClr val="92D050"/>
                </a:solidFill>
              </a:rPr>
              <a:t>O</a:t>
            </a:r>
          </a:p>
          <a:p>
            <a:pPr marL="137160" indent="0">
              <a:buNone/>
            </a:pPr>
            <a:r>
              <a:rPr lang="en-AU" sz="3600" dirty="0">
                <a:solidFill>
                  <a:srgbClr val="92D050"/>
                </a:solidFill>
              </a:rPr>
              <a:t>	</a:t>
            </a:r>
            <a:r>
              <a:rPr lang="en-AU" sz="3600" dirty="0" smtClean="0">
                <a:solidFill>
                  <a:srgbClr val="92D050"/>
                </a:solidFill>
              </a:rPr>
              <a:t>		(dependant on light 				energy and chlorophyll)</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402569"/>
            <a:ext cx="2133600" cy="2846832"/>
          </a:xfrm>
          <a:prstGeom prst="rect">
            <a:avLst/>
          </a:prstGeom>
        </p:spPr>
      </p:pic>
    </p:spTree>
    <p:extLst>
      <p:ext uri="{BB962C8B-B14F-4D97-AF65-F5344CB8AC3E}">
        <p14:creationId xmlns:p14="http://schemas.microsoft.com/office/powerpoint/2010/main" val="3655521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60350"/>
            <a:ext cx="8229600" cy="6121400"/>
          </a:xfrm>
        </p:spPr>
        <p:txBody>
          <a:bodyPr>
            <a:normAutofit fontScale="92500" lnSpcReduction="10000"/>
          </a:bodyPr>
          <a:lstStyle/>
          <a:p>
            <a:pPr marL="137160" indent="0">
              <a:buNone/>
            </a:pPr>
            <a:r>
              <a:rPr lang="en-AU" sz="3600" dirty="0" smtClean="0"/>
              <a:t>How well a producer converts light energy into chemical energy (carbohydrates) is called </a:t>
            </a:r>
            <a:r>
              <a:rPr lang="en-AU" sz="3600" dirty="0" smtClean="0">
                <a:solidFill>
                  <a:srgbClr val="FF0000"/>
                </a:solidFill>
              </a:rPr>
              <a:t>photosynthetic efficiency.</a:t>
            </a:r>
          </a:p>
          <a:p>
            <a:pPr marL="137160" indent="0">
              <a:buNone/>
            </a:pPr>
            <a:r>
              <a:rPr lang="en-AU" sz="3600" dirty="0" smtClean="0">
                <a:solidFill>
                  <a:srgbClr val="FF0000"/>
                </a:solidFill>
              </a:rPr>
              <a:t>Gross primary production (GPP)</a:t>
            </a:r>
            <a:r>
              <a:rPr lang="en-AU" sz="3600" dirty="0" smtClean="0"/>
              <a:t>: total amount of organic matter (</a:t>
            </a:r>
            <a:r>
              <a:rPr lang="en-AU" sz="3600" dirty="0" smtClean="0">
                <a:solidFill>
                  <a:srgbClr val="00B050"/>
                </a:solidFill>
              </a:rPr>
              <a:t>biomass</a:t>
            </a:r>
            <a:r>
              <a:rPr lang="en-AU" sz="3600" dirty="0" smtClean="0"/>
              <a:t>) made in an ecosystem by producers.</a:t>
            </a:r>
          </a:p>
          <a:p>
            <a:pPr marL="137160" indent="0">
              <a:buNone/>
            </a:pPr>
            <a:r>
              <a:rPr lang="en-AU" sz="3600" dirty="0" smtClean="0">
                <a:solidFill>
                  <a:srgbClr val="FF0000"/>
                </a:solidFill>
              </a:rPr>
              <a:t>Net primary production (NPP): </a:t>
            </a:r>
            <a:r>
              <a:rPr lang="en-AU" sz="3600" dirty="0" smtClean="0"/>
              <a:t>the amount of organic matter actually available to  consumers (GPP less the energy required by the producers themselves).</a:t>
            </a:r>
            <a:endParaRPr lang="en-AU" sz="3600" dirty="0">
              <a:solidFill>
                <a:srgbClr val="FF0000"/>
              </a:solidFill>
            </a:endParaRPr>
          </a:p>
        </p:txBody>
      </p:sp>
    </p:spTree>
    <p:extLst>
      <p:ext uri="{BB962C8B-B14F-4D97-AF65-F5344CB8AC3E}">
        <p14:creationId xmlns:p14="http://schemas.microsoft.com/office/powerpoint/2010/main" val="1939803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Food chains</a:t>
            </a:r>
            <a:endParaRPr lang="en-AU" dirty="0"/>
          </a:p>
        </p:txBody>
      </p:sp>
      <p:sp>
        <p:nvSpPr>
          <p:cNvPr id="3" name="Content Placeholder 2"/>
          <p:cNvSpPr>
            <a:spLocks noGrp="1"/>
          </p:cNvSpPr>
          <p:nvPr>
            <p:ph idx="1"/>
          </p:nvPr>
        </p:nvSpPr>
        <p:spPr/>
        <p:txBody>
          <a:bodyPr>
            <a:normAutofit/>
          </a:bodyPr>
          <a:lstStyle/>
          <a:p>
            <a:pPr marL="137160" indent="0">
              <a:buNone/>
            </a:pPr>
            <a:r>
              <a:rPr lang="en-AU" sz="3600" dirty="0" smtClean="0"/>
              <a:t>As one organism feeds on another, a </a:t>
            </a:r>
            <a:r>
              <a:rPr lang="en-AU" sz="3600" dirty="0" smtClean="0">
                <a:solidFill>
                  <a:srgbClr val="FFFF00"/>
                </a:solidFill>
              </a:rPr>
              <a:t>food chain</a:t>
            </a:r>
            <a:r>
              <a:rPr lang="en-AU" sz="3600" dirty="0" smtClean="0"/>
              <a:t> is formed. </a:t>
            </a:r>
          </a:p>
          <a:p>
            <a:pPr marL="137160" indent="0">
              <a:buNone/>
            </a:pPr>
            <a:r>
              <a:rPr lang="en-AU" sz="3600" dirty="0" smtClean="0"/>
              <a:t>Each link is called a </a:t>
            </a:r>
            <a:r>
              <a:rPr lang="en-AU" sz="3600" dirty="0" smtClean="0">
                <a:solidFill>
                  <a:srgbClr val="FFFF00"/>
                </a:solidFill>
              </a:rPr>
              <a:t>trophic level.</a:t>
            </a:r>
          </a:p>
          <a:p>
            <a:pPr marL="137160" indent="0">
              <a:buNone/>
            </a:pPr>
            <a:r>
              <a:rPr lang="en-AU" sz="3600" dirty="0" smtClean="0"/>
              <a:t>Each organism in the chain feeds on the preceding one to obtain its energy and matter.</a:t>
            </a:r>
            <a:endParaRPr lang="en-AU" sz="3600" dirty="0"/>
          </a:p>
        </p:txBody>
      </p:sp>
    </p:spTree>
    <p:extLst>
      <p:ext uri="{BB962C8B-B14F-4D97-AF65-F5344CB8AC3E}">
        <p14:creationId xmlns:p14="http://schemas.microsoft.com/office/powerpoint/2010/main" val="3240933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Food chains</a:t>
            </a:r>
            <a:endParaRPr lang="en-AU" dirty="0"/>
          </a:p>
        </p:txBody>
      </p:sp>
      <p:sp>
        <p:nvSpPr>
          <p:cNvPr id="3" name="Content Placeholder 2"/>
          <p:cNvSpPr>
            <a:spLocks noGrp="1"/>
          </p:cNvSpPr>
          <p:nvPr>
            <p:ph idx="1"/>
          </p:nvPr>
        </p:nvSpPr>
        <p:spPr/>
        <p:txBody>
          <a:bodyPr>
            <a:normAutofit/>
          </a:bodyPr>
          <a:lstStyle/>
          <a:p>
            <a:pPr marL="137160" indent="0">
              <a:buNone/>
            </a:pPr>
            <a:r>
              <a:rPr lang="en-AU" sz="4400" dirty="0" smtClean="0">
                <a:solidFill>
                  <a:schemeClr val="bg1"/>
                </a:solidFill>
              </a:rPr>
              <a:t>Sunlight→ producer→ primary consumer (herbivore)→ secondary consumer (carnivore)→ tertiary consumer→ top carnivore</a:t>
            </a:r>
            <a:endParaRPr lang="en-AU" sz="4400" dirty="0" smtClean="0"/>
          </a:p>
          <a:p>
            <a:pPr>
              <a:buFont typeface="Wingdings" pitchFamily="2" charset="2"/>
              <a:buChar char="Ø"/>
            </a:pPr>
            <a:endParaRPr lang="en-AU" sz="3600" dirty="0"/>
          </a:p>
        </p:txBody>
      </p:sp>
    </p:spTree>
    <p:extLst>
      <p:ext uri="{BB962C8B-B14F-4D97-AF65-F5344CB8AC3E}">
        <p14:creationId xmlns:p14="http://schemas.microsoft.com/office/powerpoint/2010/main" val="3926044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AU" sz="3600" dirty="0">
                <a:solidFill>
                  <a:srgbClr val="C00000"/>
                </a:solidFill>
              </a:rPr>
              <a:t>Omnivore</a:t>
            </a:r>
            <a:r>
              <a:rPr lang="en-AU" sz="3600" dirty="0"/>
              <a:t>= both a herbivore and </a:t>
            </a:r>
            <a:r>
              <a:rPr lang="en-AU" sz="3600" dirty="0" smtClean="0"/>
              <a:t>carnivore (human)</a:t>
            </a:r>
            <a:endParaRPr lang="en-AU" sz="3600" dirty="0"/>
          </a:p>
          <a:p>
            <a:pPr>
              <a:buFont typeface="Wingdings" pitchFamily="2" charset="2"/>
              <a:buChar char="Ø"/>
            </a:pPr>
            <a:r>
              <a:rPr lang="en-AU" sz="3600" dirty="0">
                <a:solidFill>
                  <a:srgbClr val="C00000"/>
                </a:solidFill>
              </a:rPr>
              <a:t>Scavengers</a:t>
            </a:r>
            <a:r>
              <a:rPr lang="en-AU" sz="3600" dirty="0"/>
              <a:t>= feed on dead </a:t>
            </a:r>
            <a:r>
              <a:rPr lang="en-AU" sz="3600" dirty="0" smtClean="0"/>
              <a:t>animals (fox)</a:t>
            </a:r>
          </a:p>
          <a:p>
            <a:pPr>
              <a:buFont typeface="Wingdings" pitchFamily="2" charset="2"/>
              <a:buChar char="Ø"/>
            </a:pPr>
            <a:r>
              <a:rPr lang="en-AU" sz="3600" dirty="0" err="1" smtClean="0">
                <a:solidFill>
                  <a:srgbClr val="C00000"/>
                </a:solidFill>
              </a:rPr>
              <a:t>Detritivore</a:t>
            </a:r>
            <a:r>
              <a:rPr lang="en-AU" sz="3600" dirty="0" smtClean="0"/>
              <a:t>= feed on dead or decaying organic remains and wastes (earthworm)</a:t>
            </a:r>
          </a:p>
          <a:p>
            <a:pPr>
              <a:buFont typeface="Wingdings" pitchFamily="2" charset="2"/>
              <a:buChar char="Ø"/>
            </a:pPr>
            <a:r>
              <a:rPr lang="en-AU" sz="3600" dirty="0" smtClean="0">
                <a:solidFill>
                  <a:srgbClr val="C00000"/>
                </a:solidFill>
              </a:rPr>
              <a:t>Decomposers</a:t>
            </a:r>
            <a:r>
              <a:rPr lang="en-AU" sz="3600" dirty="0" smtClean="0"/>
              <a:t>= breaks down  complex molecules of the organic material in or on which they live (fungi)</a:t>
            </a:r>
            <a:endParaRPr lang="en-AU" sz="3600" dirty="0"/>
          </a:p>
          <a:p>
            <a:endParaRPr lang="en-AU" dirty="0"/>
          </a:p>
        </p:txBody>
      </p:sp>
    </p:spTree>
    <p:extLst>
      <p:ext uri="{BB962C8B-B14F-4D97-AF65-F5344CB8AC3E}">
        <p14:creationId xmlns:p14="http://schemas.microsoft.com/office/powerpoint/2010/main" val="35720544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344</TotalTime>
  <Words>699</Words>
  <Application>Microsoft Office PowerPoint</Application>
  <PresentationFormat>On-screen Show (4:3)</PresentationFormat>
  <Paragraphs>73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Apex</vt:lpstr>
      <vt:lpstr>Ecosystems: Energy and Matter</vt:lpstr>
      <vt:lpstr>Flow of energy and cycling of nutrients within an ecosystem</vt:lpstr>
      <vt:lpstr>The source of all energy is….</vt:lpstr>
      <vt:lpstr>Energy converters</vt:lpstr>
      <vt:lpstr>Photosynthesis</vt:lpstr>
      <vt:lpstr>PowerPoint Presentation</vt:lpstr>
      <vt:lpstr>Food chains</vt:lpstr>
      <vt:lpstr>Food chains</vt:lpstr>
      <vt:lpstr>PowerPoint Presentation</vt:lpstr>
      <vt:lpstr>Flow of energy</vt:lpstr>
      <vt:lpstr>Trophic efficiency</vt:lpstr>
      <vt:lpstr>The 10% rule</vt:lpstr>
      <vt:lpstr>Food webs</vt:lpstr>
      <vt:lpstr>Building pyramids</vt:lpstr>
      <vt:lpstr>Types of ecological pyramids</vt:lpstr>
      <vt:lpstr>Cycling of matter</vt:lpstr>
      <vt:lpstr>Nutrient cycles</vt:lpstr>
      <vt:lpstr>PowerPoint Presentation</vt:lpstr>
      <vt:lpstr>PowerPoint Presentation</vt:lpstr>
      <vt:lpstr>Bioaccumulation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Ecosystems: Energy and Matter</dc:title>
  <dc:creator>amymraz</dc:creator>
  <cp:lastModifiedBy>amymraz</cp:lastModifiedBy>
  <cp:revision>35</cp:revision>
  <dcterms:created xsi:type="dcterms:W3CDTF">2011-08-25T03:16:47Z</dcterms:created>
  <dcterms:modified xsi:type="dcterms:W3CDTF">2011-09-04T02:48:52Z</dcterms:modified>
</cp:coreProperties>
</file>